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5" r:id="rId8"/>
    <p:sldId id="262" r:id="rId9"/>
    <p:sldId id="263" r:id="rId10"/>
    <p:sldId id="264"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23" autoAdjust="0"/>
    <p:restoredTop sz="94660"/>
  </p:normalViewPr>
  <p:slideViewPr>
    <p:cSldViewPr snapToGrid="0">
      <p:cViewPr varScale="1">
        <p:scale>
          <a:sx n="82" d="100"/>
          <a:sy n="82" d="100"/>
        </p:scale>
        <p:origin x="725"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8000">
              <a:schemeClr val="tx1">
                <a:lumMod val="85000"/>
              </a:schemeClr>
            </a:gs>
            <a:gs pos="0">
              <a:schemeClr val="bg2">
                <a:shade val="96000"/>
                <a:satMod val="120000"/>
                <a:lumMod val="90000"/>
              </a:schemeClr>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4/29/2022</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23604" y="257577"/>
            <a:ext cx="8001000" cy="978794"/>
          </a:xfrm>
        </p:spPr>
        <p:txBody>
          <a:bodyPr/>
          <a:lstStyle/>
          <a:p>
            <a:r>
              <a:rPr lang="en-IN" dirty="0"/>
              <a:t>ONLINE LAW SYSTEM 	</a:t>
            </a:r>
          </a:p>
        </p:txBody>
      </p:sp>
      <p:sp>
        <p:nvSpPr>
          <p:cNvPr id="3" name="Subtitle 2"/>
          <p:cNvSpPr>
            <a:spLocks noGrp="1"/>
          </p:cNvSpPr>
          <p:nvPr>
            <p:ph type="subTitle" idx="1"/>
          </p:nvPr>
        </p:nvSpPr>
        <p:spPr>
          <a:xfrm>
            <a:off x="323604" y="1236371"/>
            <a:ext cx="6400800" cy="406161"/>
          </a:xfrm>
        </p:spPr>
        <p:txBody>
          <a:bodyPr>
            <a:normAutofit lnSpcReduction="10000"/>
          </a:bodyPr>
          <a:lstStyle/>
          <a:p>
            <a:r>
              <a:rPr lang="en-IN" dirty="0">
                <a:solidFill>
                  <a:schemeClr val="tx1"/>
                </a:solidFill>
              </a:rPr>
              <a:t>Bringing Justice</a:t>
            </a:r>
          </a:p>
        </p:txBody>
      </p:sp>
    </p:spTree>
    <p:extLst>
      <p:ext uri="{BB962C8B-B14F-4D97-AF65-F5344CB8AC3E}">
        <p14:creationId xmlns:p14="http://schemas.microsoft.com/office/powerpoint/2010/main" val="1747037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Manage fir</a:t>
            </a:r>
          </a:p>
        </p:txBody>
      </p:sp>
      <p:pic>
        <p:nvPicPr>
          <p:cNvPr id="7" name="Content Placeholder 3"/>
          <p:cNvPicPr>
            <a:picLocks noChangeAspect="1"/>
          </p:cNvPicPr>
          <p:nvPr/>
        </p:nvPicPr>
        <p:blipFill rotWithShape="1">
          <a:blip r:embed="rId2"/>
          <a:srcRect l="96" t="4042" b="5334"/>
          <a:stretch/>
        </p:blipFill>
        <p:spPr>
          <a:xfrm>
            <a:off x="684212" y="685801"/>
            <a:ext cx="11151472" cy="5818031"/>
          </a:xfrm>
          <a:prstGeom prst="rect">
            <a:avLst/>
          </a:prstGeom>
        </p:spPr>
      </p:pic>
    </p:spTree>
    <p:extLst>
      <p:ext uri="{BB962C8B-B14F-4D97-AF65-F5344CB8AC3E}">
        <p14:creationId xmlns:p14="http://schemas.microsoft.com/office/powerpoint/2010/main" val="65315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Manage fir (search)</a:t>
            </a:r>
          </a:p>
        </p:txBody>
      </p:sp>
      <p:pic>
        <p:nvPicPr>
          <p:cNvPr id="8" name="Content Placeholder 2"/>
          <p:cNvPicPr>
            <a:picLocks noChangeAspect="1"/>
          </p:cNvPicPr>
          <p:nvPr/>
        </p:nvPicPr>
        <p:blipFill rotWithShape="1">
          <a:blip r:embed="rId2"/>
          <a:srcRect t="4186" b="5673"/>
          <a:stretch/>
        </p:blipFill>
        <p:spPr>
          <a:xfrm>
            <a:off x="684212" y="685801"/>
            <a:ext cx="11151472" cy="5805151"/>
          </a:xfrm>
          <a:prstGeom prst="rect">
            <a:avLst/>
          </a:prstGeom>
        </p:spPr>
      </p:pic>
    </p:spTree>
    <p:extLst>
      <p:ext uri="{BB962C8B-B14F-4D97-AF65-F5344CB8AC3E}">
        <p14:creationId xmlns:p14="http://schemas.microsoft.com/office/powerpoint/2010/main" val="1674375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Add lawyer</a:t>
            </a:r>
          </a:p>
        </p:txBody>
      </p:sp>
      <p:pic>
        <p:nvPicPr>
          <p:cNvPr id="5" name="Picture 4"/>
          <p:cNvPicPr>
            <a:picLocks noChangeAspect="1"/>
          </p:cNvPicPr>
          <p:nvPr/>
        </p:nvPicPr>
        <p:blipFill rotWithShape="1">
          <a:blip r:embed="rId2"/>
          <a:srcRect l="80" t="4181" r="144" b="5502"/>
          <a:stretch/>
        </p:blipFill>
        <p:spPr>
          <a:xfrm>
            <a:off x="684211" y="685800"/>
            <a:ext cx="11151473" cy="5998335"/>
          </a:xfrm>
          <a:prstGeom prst="rect">
            <a:avLst/>
          </a:prstGeom>
        </p:spPr>
      </p:pic>
    </p:spTree>
    <p:extLst>
      <p:ext uri="{BB962C8B-B14F-4D97-AF65-F5344CB8AC3E}">
        <p14:creationId xmlns:p14="http://schemas.microsoft.com/office/powerpoint/2010/main" val="3477496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User signup</a:t>
            </a:r>
          </a:p>
        </p:txBody>
      </p:sp>
      <p:pic>
        <p:nvPicPr>
          <p:cNvPr id="9" name="Picture 8"/>
          <p:cNvPicPr>
            <a:picLocks noChangeAspect="1"/>
          </p:cNvPicPr>
          <p:nvPr/>
        </p:nvPicPr>
        <p:blipFill rotWithShape="1">
          <a:blip r:embed="rId2"/>
          <a:srcRect l="79" t="4533" r="145" b="8143"/>
          <a:stretch/>
        </p:blipFill>
        <p:spPr>
          <a:xfrm>
            <a:off x="785093" y="685801"/>
            <a:ext cx="11050591" cy="5805152"/>
          </a:xfrm>
          <a:prstGeom prst="rect">
            <a:avLst/>
          </a:prstGeom>
        </p:spPr>
      </p:pic>
    </p:spTree>
    <p:extLst>
      <p:ext uri="{BB962C8B-B14F-4D97-AF65-F5344CB8AC3E}">
        <p14:creationId xmlns:p14="http://schemas.microsoft.com/office/powerpoint/2010/main" val="2039064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Hire lawyer</a:t>
            </a:r>
          </a:p>
        </p:txBody>
      </p:sp>
      <p:pic>
        <p:nvPicPr>
          <p:cNvPr id="4" name="Picture 3"/>
          <p:cNvPicPr>
            <a:picLocks noChangeAspect="1"/>
          </p:cNvPicPr>
          <p:nvPr/>
        </p:nvPicPr>
        <p:blipFill rotWithShape="1">
          <a:blip r:embed="rId2"/>
          <a:srcRect l="78" t="4181" r="46" b="5501"/>
          <a:stretch/>
        </p:blipFill>
        <p:spPr>
          <a:xfrm>
            <a:off x="684212" y="628128"/>
            <a:ext cx="11151398" cy="5669641"/>
          </a:xfrm>
          <a:prstGeom prst="rect">
            <a:avLst/>
          </a:prstGeom>
        </p:spPr>
      </p:pic>
    </p:spTree>
    <p:extLst>
      <p:ext uri="{BB962C8B-B14F-4D97-AF65-F5344CB8AC3E}">
        <p14:creationId xmlns:p14="http://schemas.microsoft.com/office/powerpoint/2010/main" val="11263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Searched Laws</a:t>
            </a:r>
          </a:p>
        </p:txBody>
      </p:sp>
      <p:pic>
        <p:nvPicPr>
          <p:cNvPr id="4" name="Picture 3"/>
          <p:cNvPicPr>
            <a:picLocks noChangeAspect="1"/>
          </p:cNvPicPr>
          <p:nvPr/>
        </p:nvPicPr>
        <p:blipFill rotWithShape="1">
          <a:blip r:embed="rId2"/>
          <a:srcRect l="80" t="4005" r="243" b="6558"/>
          <a:stretch/>
        </p:blipFill>
        <p:spPr>
          <a:xfrm>
            <a:off x="832560" y="685800"/>
            <a:ext cx="10996865" cy="5702121"/>
          </a:xfrm>
          <a:prstGeom prst="rect">
            <a:avLst/>
          </a:prstGeom>
        </p:spPr>
      </p:pic>
    </p:spTree>
    <p:extLst>
      <p:ext uri="{BB962C8B-B14F-4D97-AF65-F5344CB8AC3E}">
        <p14:creationId xmlns:p14="http://schemas.microsoft.com/office/powerpoint/2010/main" val="2155257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Filed fir(s)</a:t>
            </a:r>
          </a:p>
        </p:txBody>
      </p:sp>
      <p:pic>
        <p:nvPicPr>
          <p:cNvPr id="4" name="Picture 3"/>
          <p:cNvPicPr>
            <a:picLocks noChangeAspect="1"/>
          </p:cNvPicPr>
          <p:nvPr/>
        </p:nvPicPr>
        <p:blipFill rotWithShape="1">
          <a:blip r:embed="rId2"/>
          <a:srcRect l="-20" t="4357" r="343" b="5325"/>
          <a:stretch/>
        </p:blipFill>
        <p:spPr>
          <a:xfrm>
            <a:off x="684213" y="648663"/>
            <a:ext cx="11151472" cy="5816532"/>
          </a:xfrm>
          <a:prstGeom prst="rect">
            <a:avLst/>
          </a:prstGeom>
        </p:spPr>
      </p:pic>
    </p:spTree>
    <p:extLst>
      <p:ext uri="{BB962C8B-B14F-4D97-AF65-F5344CB8AC3E}">
        <p14:creationId xmlns:p14="http://schemas.microsoft.com/office/powerpoint/2010/main" val="18705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Lawyer profile	</a:t>
            </a:r>
          </a:p>
        </p:txBody>
      </p:sp>
      <p:pic>
        <p:nvPicPr>
          <p:cNvPr id="4" name="Picture 3"/>
          <p:cNvPicPr>
            <a:picLocks noChangeAspect="1"/>
          </p:cNvPicPr>
          <p:nvPr/>
        </p:nvPicPr>
        <p:blipFill rotWithShape="1">
          <a:blip r:embed="rId2"/>
          <a:srcRect l="80" t="8406" r="343" b="5325"/>
          <a:stretch/>
        </p:blipFill>
        <p:spPr>
          <a:xfrm>
            <a:off x="684211" y="685800"/>
            <a:ext cx="11151473" cy="5843789"/>
          </a:xfrm>
          <a:prstGeom prst="rect">
            <a:avLst/>
          </a:prstGeom>
        </p:spPr>
      </p:pic>
    </p:spTree>
    <p:extLst>
      <p:ext uri="{BB962C8B-B14F-4D97-AF65-F5344CB8AC3E}">
        <p14:creationId xmlns:p14="http://schemas.microsoft.com/office/powerpoint/2010/main" val="242058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Suggestions page</a:t>
            </a:r>
          </a:p>
        </p:txBody>
      </p:sp>
      <p:pic>
        <p:nvPicPr>
          <p:cNvPr id="4" name="Picture 3"/>
          <p:cNvPicPr>
            <a:picLocks noChangeAspect="1"/>
          </p:cNvPicPr>
          <p:nvPr/>
        </p:nvPicPr>
        <p:blipFill rotWithShape="1">
          <a:blip r:embed="rId2"/>
          <a:srcRect l="178" t="4182" r="343" b="5150"/>
          <a:stretch/>
        </p:blipFill>
        <p:spPr>
          <a:xfrm>
            <a:off x="801152" y="685801"/>
            <a:ext cx="11034532" cy="5753636"/>
          </a:xfrm>
          <a:prstGeom prst="rect">
            <a:avLst/>
          </a:prstGeom>
        </p:spPr>
      </p:pic>
    </p:spTree>
    <p:extLst>
      <p:ext uri="{BB962C8B-B14F-4D97-AF65-F5344CB8AC3E}">
        <p14:creationId xmlns:p14="http://schemas.microsoft.com/office/powerpoint/2010/main" val="296766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Top lawyers</a:t>
            </a:r>
          </a:p>
        </p:txBody>
      </p:sp>
      <p:sp>
        <p:nvSpPr>
          <p:cNvPr id="3" name="TextBox 2"/>
          <p:cNvSpPr txBox="1"/>
          <p:nvPr/>
        </p:nvSpPr>
        <p:spPr>
          <a:xfrm>
            <a:off x="940158" y="6207617"/>
            <a:ext cx="8809149" cy="369332"/>
          </a:xfrm>
          <a:prstGeom prst="rect">
            <a:avLst/>
          </a:prstGeom>
          <a:noFill/>
        </p:spPr>
        <p:txBody>
          <a:bodyPr wrap="square" rtlCol="0">
            <a:spAutoFit/>
          </a:bodyPr>
          <a:lstStyle/>
          <a:p>
            <a:r>
              <a:rPr lang="en-IN" dirty="0">
                <a:solidFill>
                  <a:schemeClr val="bg2">
                    <a:lumMod val="50000"/>
                  </a:schemeClr>
                </a:solidFill>
              </a:rPr>
              <a:t>*There are two more pages for top criminals and renowned cases in India.</a:t>
            </a:r>
          </a:p>
        </p:txBody>
      </p:sp>
      <p:pic>
        <p:nvPicPr>
          <p:cNvPr id="5" name="Picture 4"/>
          <p:cNvPicPr>
            <a:picLocks noChangeAspect="1"/>
          </p:cNvPicPr>
          <p:nvPr/>
        </p:nvPicPr>
        <p:blipFill rotWithShape="1">
          <a:blip r:embed="rId2"/>
          <a:srcRect l="177" t="4182" r="146" b="5326"/>
          <a:stretch/>
        </p:blipFill>
        <p:spPr>
          <a:xfrm>
            <a:off x="785611" y="675482"/>
            <a:ext cx="11050074" cy="5532135"/>
          </a:xfrm>
          <a:prstGeom prst="rect">
            <a:avLst/>
          </a:prstGeom>
        </p:spPr>
      </p:pic>
    </p:spTree>
    <p:extLst>
      <p:ext uri="{BB962C8B-B14F-4D97-AF65-F5344CB8AC3E}">
        <p14:creationId xmlns:p14="http://schemas.microsoft.com/office/powerpoint/2010/main" val="1927097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1151472" cy="862885"/>
          </a:xfrm>
        </p:spPr>
        <p:txBody>
          <a:bodyPr/>
          <a:lstStyle/>
          <a:p>
            <a:r>
              <a:rPr lang="en-IN" dirty="0"/>
              <a:t>Introduction</a:t>
            </a:r>
          </a:p>
        </p:txBody>
      </p:sp>
      <p:sp>
        <p:nvSpPr>
          <p:cNvPr id="3" name="Content Placeholder 2"/>
          <p:cNvSpPr>
            <a:spLocks noGrp="1"/>
          </p:cNvSpPr>
          <p:nvPr>
            <p:ph idx="1"/>
          </p:nvPr>
        </p:nvSpPr>
        <p:spPr>
          <a:xfrm>
            <a:off x="684211" y="862885"/>
            <a:ext cx="11151473" cy="5718219"/>
          </a:xfrm>
        </p:spPr>
        <p:txBody>
          <a:bodyPr/>
          <a:lstStyle/>
          <a:p>
            <a:r>
              <a:rPr lang="en-IN" dirty="0">
                <a:solidFill>
                  <a:schemeClr val="bg2">
                    <a:lumMod val="50000"/>
                  </a:schemeClr>
                </a:solidFill>
              </a:rPr>
              <a:t>The project simplifies the life of common citizen, by providing various services, helping people to get justice without much delay and giving them updated information about various laws in our country. </a:t>
            </a:r>
          </a:p>
          <a:p>
            <a:r>
              <a:rPr lang="en-IN" dirty="0">
                <a:solidFill>
                  <a:schemeClr val="bg2">
                    <a:lumMod val="50000"/>
                  </a:schemeClr>
                </a:solidFill>
              </a:rPr>
              <a:t>The web application has a user friendly interface and provides updates to users about their activities, like, user registration, hiring a lawyer, updating the user if his/her case is accepted or rejected by the lawyer and much more.</a:t>
            </a:r>
          </a:p>
          <a:p>
            <a:r>
              <a:rPr lang="en-IN" dirty="0">
                <a:solidFill>
                  <a:schemeClr val="bg2">
                    <a:lumMod val="50000"/>
                  </a:schemeClr>
                </a:solidFill>
              </a:rPr>
              <a:t>Front end is based on HTML, JSP, CSS, JavaScript, Bootstrap framework, AJAX and for backend we are using Servlets, JAVA classes. </a:t>
            </a:r>
          </a:p>
          <a:p>
            <a:r>
              <a:rPr lang="en-IN" dirty="0">
                <a:solidFill>
                  <a:schemeClr val="bg2">
                    <a:lumMod val="50000"/>
                  </a:schemeClr>
                </a:solidFill>
              </a:rPr>
              <a:t>We are using Oracle 11g for database and the application is developed using </a:t>
            </a:r>
            <a:r>
              <a:rPr lang="en-IN" dirty="0" err="1">
                <a:solidFill>
                  <a:schemeClr val="bg2">
                    <a:lumMod val="50000"/>
                  </a:schemeClr>
                </a:solidFill>
              </a:rPr>
              <a:t>Netbeans</a:t>
            </a:r>
            <a:r>
              <a:rPr lang="en-IN" dirty="0">
                <a:solidFill>
                  <a:schemeClr val="bg2">
                    <a:lumMod val="50000"/>
                  </a:schemeClr>
                </a:solidFill>
              </a:rPr>
              <a:t> IDE and </a:t>
            </a:r>
            <a:r>
              <a:rPr lang="en-IN" dirty="0" err="1">
                <a:solidFill>
                  <a:schemeClr val="bg2">
                    <a:lumMod val="50000"/>
                  </a:schemeClr>
                </a:solidFill>
              </a:rPr>
              <a:t>GlassFish</a:t>
            </a:r>
            <a:r>
              <a:rPr lang="en-IN" dirty="0">
                <a:solidFill>
                  <a:schemeClr val="bg2">
                    <a:lumMod val="50000"/>
                  </a:schemeClr>
                </a:solidFill>
              </a:rPr>
              <a:t> Server 4.1.1.</a:t>
            </a:r>
          </a:p>
          <a:p>
            <a:endParaRPr lang="en-IN" dirty="0"/>
          </a:p>
        </p:txBody>
      </p:sp>
    </p:spTree>
    <p:extLst>
      <p:ext uri="{BB962C8B-B14F-4D97-AF65-F5344CB8AC3E}">
        <p14:creationId xmlns:p14="http://schemas.microsoft.com/office/powerpoint/2010/main" val="1996531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1151472" cy="862885"/>
          </a:xfrm>
        </p:spPr>
        <p:txBody>
          <a:bodyPr/>
          <a:lstStyle/>
          <a:p>
            <a:r>
              <a:rPr lang="en-IN" dirty="0"/>
              <a:t>Modules</a:t>
            </a:r>
          </a:p>
        </p:txBody>
      </p:sp>
      <p:sp>
        <p:nvSpPr>
          <p:cNvPr id="3" name="Content Placeholder 2"/>
          <p:cNvSpPr>
            <a:spLocks noGrp="1"/>
          </p:cNvSpPr>
          <p:nvPr>
            <p:ph idx="1"/>
          </p:nvPr>
        </p:nvSpPr>
        <p:spPr>
          <a:xfrm>
            <a:off x="684211" y="862885"/>
            <a:ext cx="11151473" cy="5718219"/>
          </a:xfrm>
        </p:spPr>
        <p:txBody>
          <a:bodyPr>
            <a:normAutofit fontScale="85000" lnSpcReduction="20000"/>
          </a:bodyPr>
          <a:lstStyle/>
          <a:p>
            <a:r>
              <a:rPr lang="en-IN" sz="3600" b="1" u="sng" dirty="0"/>
              <a:t>Admin</a:t>
            </a:r>
          </a:p>
          <a:p>
            <a:pPr marL="457200" indent="-457200">
              <a:buFont typeface="+mj-lt"/>
              <a:buAutoNum type="arabicPeriod"/>
            </a:pPr>
            <a:r>
              <a:rPr lang="en-IN" dirty="0"/>
              <a:t>Add Lawyer</a:t>
            </a:r>
          </a:p>
          <a:p>
            <a:pPr marL="457200" indent="-457200">
              <a:buFont typeface="+mj-lt"/>
              <a:buAutoNum type="arabicPeriod"/>
            </a:pPr>
            <a:r>
              <a:rPr lang="en-IN" dirty="0"/>
              <a:t>Delete Lawyer</a:t>
            </a:r>
          </a:p>
          <a:p>
            <a:pPr marL="457200" indent="-457200">
              <a:buFont typeface="+mj-lt"/>
              <a:buAutoNum type="arabicPeriod"/>
            </a:pPr>
            <a:r>
              <a:rPr lang="en-IN" dirty="0"/>
              <a:t>Add Court</a:t>
            </a:r>
          </a:p>
          <a:p>
            <a:pPr marL="457200" indent="-457200">
              <a:buFont typeface="+mj-lt"/>
              <a:buAutoNum type="arabicPeriod"/>
            </a:pPr>
            <a:r>
              <a:rPr lang="en-IN" dirty="0"/>
              <a:t>Add Law</a:t>
            </a:r>
          </a:p>
          <a:p>
            <a:pPr marL="457200" indent="-457200">
              <a:buFont typeface="+mj-lt"/>
              <a:buAutoNum type="arabicPeriod"/>
            </a:pPr>
            <a:r>
              <a:rPr lang="en-IN" dirty="0"/>
              <a:t>Manage FIR(s)</a:t>
            </a:r>
          </a:p>
          <a:p>
            <a:r>
              <a:rPr lang="en-IN" sz="3600" b="1" u="sng" dirty="0"/>
              <a:t>User</a:t>
            </a:r>
          </a:p>
          <a:p>
            <a:pPr marL="457200" indent="-457200">
              <a:buFont typeface="+mj-lt"/>
              <a:buAutoNum type="arabicPeriod"/>
            </a:pPr>
            <a:r>
              <a:rPr lang="en-IN" dirty="0"/>
              <a:t>Hire Lawyers</a:t>
            </a:r>
          </a:p>
          <a:p>
            <a:pPr marL="457200" indent="-457200">
              <a:buFont typeface="+mj-lt"/>
              <a:buAutoNum type="arabicPeriod"/>
            </a:pPr>
            <a:r>
              <a:rPr lang="en-IN" dirty="0"/>
              <a:t>FIR</a:t>
            </a:r>
          </a:p>
          <a:p>
            <a:pPr marL="457200" indent="-457200">
              <a:buFont typeface="+mj-lt"/>
              <a:buAutoNum type="arabicPeriod"/>
            </a:pPr>
            <a:r>
              <a:rPr lang="en-IN" dirty="0"/>
              <a:t>Search Laws</a:t>
            </a:r>
          </a:p>
          <a:p>
            <a:pPr marL="457200" indent="-457200">
              <a:buFont typeface="+mj-lt"/>
              <a:buAutoNum type="arabicPeriod"/>
            </a:pPr>
            <a:r>
              <a:rPr lang="en-IN" dirty="0"/>
              <a:t>Search Courts</a:t>
            </a:r>
          </a:p>
          <a:p>
            <a:pPr marL="457200" indent="-457200">
              <a:buFont typeface="+mj-lt"/>
              <a:buAutoNum type="arabicPeriod"/>
            </a:pPr>
            <a:r>
              <a:rPr lang="en-IN" dirty="0"/>
              <a:t>Filed FIR(s)</a:t>
            </a:r>
          </a:p>
          <a:p>
            <a:r>
              <a:rPr lang="en-IN" sz="3600" b="1" u="sng" dirty="0"/>
              <a:t>Lawyers</a:t>
            </a:r>
          </a:p>
          <a:p>
            <a:r>
              <a:rPr lang="en-IN" dirty="0"/>
              <a:t>Search requested cases, update status of cases.</a:t>
            </a:r>
          </a:p>
          <a:p>
            <a:endParaRPr lang="en-IN" dirty="0"/>
          </a:p>
        </p:txBody>
      </p:sp>
    </p:spTree>
    <p:extLst>
      <p:ext uri="{BB962C8B-B14F-4D97-AF65-F5344CB8AC3E}">
        <p14:creationId xmlns:p14="http://schemas.microsoft.com/office/powerpoint/2010/main" val="10130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1151472" cy="862885"/>
          </a:xfrm>
        </p:spPr>
        <p:txBody>
          <a:bodyPr/>
          <a:lstStyle/>
          <a:p>
            <a:r>
              <a:rPr lang="en-US" dirty="0"/>
              <a:t>0 Level Data Flow Diagram</a:t>
            </a:r>
            <a:endParaRPr lang="en-IN" dirty="0"/>
          </a:p>
        </p:txBody>
      </p:sp>
      <p:pic>
        <p:nvPicPr>
          <p:cNvPr id="1026" name="Picture 2" descr="dfd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6073" y="1159099"/>
            <a:ext cx="9002333" cy="4906850"/>
          </a:xfrm>
          <a:prstGeom prst="rect">
            <a:avLst/>
          </a:prstGeom>
          <a:noFill/>
          <a:ln>
            <a:noFill/>
          </a:ln>
          <a:effectLst>
            <a:outerShdw blurRad="76200" dir="13500000" sy="23000" kx="1200000" algn="br" rotWithShape="0">
              <a:prstClr val="black">
                <a:alpha val="2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16772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1151472" cy="862885"/>
          </a:xfrm>
        </p:spPr>
        <p:txBody>
          <a:bodyPr/>
          <a:lstStyle/>
          <a:p>
            <a:r>
              <a:rPr lang="en-US" dirty="0"/>
              <a:t>1 Level Data Flow Diagram</a:t>
            </a:r>
            <a:endParaRPr lang="en-IN" dirty="0"/>
          </a:p>
        </p:txBody>
      </p:sp>
      <p:pic>
        <p:nvPicPr>
          <p:cNvPr id="7" name="Picture 6"/>
          <p:cNvPicPr>
            <a:picLocks noChangeAspect="1"/>
          </p:cNvPicPr>
          <p:nvPr/>
        </p:nvPicPr>
        <p:blipFill rotWithShape="1">
          <a:blip r:embed="rId2"/>
          <a:srcRect l="36802" t="28477" r="15290" b="11311"/>
          <a:stretch/>
        </p:blipFill>
        <p:spPr>
          <a:xfrm>
            <a:off x="2343956" y="1313645"/>
            <a:ext cx="8693238" cy="4893972"/>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800125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1151472" cy="862885"/>
          </a:xfrm>
        </p:spPr>
        <p:txBody>
          <a:bodyPr/>
          <a:lstStyle/>
          <a:p>
            <a:r>
              <a:rPr lang="en-US" dirty="0"/>
              <a:t>2 Level Data Flow Diagram</a:t>
            </a:r>
            <a:endParaRPr lang="en-IN" dirty="0"/>
          </a:p>
        </p:txBody>
      </p:sp>
      <p:pic>
        <p:nvPicPr>
          <p:cNvPr id="4" name="Picture 3"/>
          <p:cNvPicPr>
            <a:picLocks noChangeAspect="1"/>
          </p:cNvPicPr>
          <p:nvPr/>
        </p:nvPicPr>
        <p:blipFill rotWithShape="1">
          <a:blip r:embed="rId2"/>
          <a:srcRect l="35337" t="27817" r="17349" b="10035"/>
          <a:stretch/>
        </p:blipFill>
        <p:spPr>
          <a:xfrm>
            <a:off x="1944711" y="1030309"/>
            <a:ext cx="9259910" cy="5383369"/>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041536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74254" y="862885"/>
            <a:ext cx="10161430" cy="4327301"/>
          </a:xfrm>
          <a:ln>
            <a:noFill/>
          </a:ln>
          <a:effectLst>
            <a:glow rad="228600">
              <a:schemeClr val="accent4">
                <a:satMod val="175000"/>
                <a:alpha val="40000"/>
              </a:schemeClr>
            </a:glow>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txBody>
          <a:bodyPr/>
          <a:lstStyle/>
          <a:p>
            <a:pPr marL="0" indent="0">
              <a:buNone/>
            </a:pPr>
            <a:r>
              <a:rPr lang="en-IN" sz="6600" dirty="0"/>
              <a:t>PROJECT SCREENSHOTS</a:t>
            </a:r>
          </a:p>
        </p:txBody>
      </p:sp>
    </p:spTree>
    <p:extLst>
      <p:ext uri="{BB962C8B-B14F-4D97-AF65-F5344CB8AC3E}">
        <p14:creationId xmlns:p14="http://schemas.microsoft.com/office/powerpoint/2010/main" val="162301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Home page-1</a:t>
            </a:r>
          </a:p>
        </p:txBody>
      </p:sp>
      <p:pic>
        <p:nvPicPr>
          <p:cNvPr id="7" name="Content Placeholder 3"/>
          <p:cNvPicPr>
            <a:picLocks noChangeAspect="1"/>
          </p:cNvPicPr>
          <p:nvPr/>
        </p:nvPicPr>
        <p:blipFill rotWithShape="1">
          <a:blip r:embed="rId2"/>
          <a:srcRect t="4372" r="-52" b="5312"/>
          <a:stretch/>
        </p:blipFill>
        <p:spPr>
          <a:xfrm>
            <a:off x="684212" y="685801"/>
            <a:ext cx="11241624" cy="5705340"/>
          </a:xfrm>
          <a:prstGeom prst="rect">
            <a:avLst/>
          </a:prstGeom>
        </p:spPr>
      </p:pic>
    </p:spTree>
    <p:extLst>
      <p:ext uri="{BB962C8B-B14F-4D97-AF65-F5344CB8AC3E}">
        <p14:creationId xmlns:p14="http://schemas.microsoft.com/office/powerpoint/2010/main" val="8997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1"/>
            <a:ext cx="11151472" cy="685800"/>
          </a:xfrm>
        </p:spPr>
        <p:txBody>
          <a:bodyPr/>
          <a:lstStyle/>
          <a:p>
            <a:r>
              <a:rPr lang="en-IN" dirty="0"/>
              <a:t>HOME PAGE-2</a:t>
            </a:r>
          </a:p>
        </p:txBody>
      </p:sp>
      <p:pic>
        <p:nvPicPr>
          <p:cNvPr id="6" name="Content Placeholder 3"/>
          <p:cNvPicPr>
            <a:picLocks noChangeAspect="1"/>
          </p:cNvPicPr>
          <p:nvPr/>
        </p:nvPicPr>
        <p:blipFill rotWithShape="1">
          <a:blip r:embed="rId2"/>
          <a:srcRect l="95" t="8321" r="-8" b="5642"/>
          <a:stretch/>
        </p:blipFill>
        <p:spPr>
          <a:xfrm>
            <a:off x="684212" y="685801"/>
            <a:ext cx="11165605" cy="5676363"/>
          </a:xfrm>
          <a:prstGeom prst="rect">
            <a:avLst/>
          </a:prstGeom>
        </p:spPr>
      </p:pic>
    </p:spTree>
    <p:extLst>
      <p:ext uri="{BB962C8B-B14F-4D97-AF65-F5344CB8AC3E}">
        <p14:creationId xmlns:p14="http://schemas.microsoft.com/office/powerpoint/2010/main" val="594091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129</TotalTime>
  <Words>235</Words>
  <Application>Microsoft Office PowerPoint</Application>
  <PresentationFormat>Widescreen</PresentationFormat>
  <Paragraphs>39</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Century Gothic</vt:lpstr>
      <vt:lpstr>Wingdings 3</vt:lpstr>
      <vt:lpstr>Slice</vt:lpstr>
      <vt:lpstr>ONLINE LAW SYSTEM  </vt:lpstr>
      <vt:lpstr>Introduction</vt:lpstr>
      <vt:lpstr>Modules</vt:lpstr>
      <vt:lpstr>0 Level Data Flow Diagram</vt:lpstr>
      <vt:lpstr>1 Level Data Flow Diagram</vt:lpstr>
      <vt:lpstr>2 Level Data Flow Diagram</vt:lpstr>
      <vt:lpstr>PowerPoint Presentation</vt:lpstr>
      <vt:lpstr>Home page-1</vt:lpstr>
      <vt:lpstr>HOME PAGE-2</vt:lpstr>
      <vt:lpstr>Manage fir</vt:lpstr>
      <vt:lpstr>Manage fir (search)</vt:lpstr>
      <vt:lpstr>Add lawyer</vt:lpstr>
      <vt:lpstr>User signup</vt:lpstr>
      <vt:lpstr>Hire lawyer</vt:lpstr>
      <vt:lpstr>Searched Laws</vt:lpstr>
      <vt:lpstr>Filed fir(s)</vt:lpstr>
      <vt:lpstr>Lawyer profile </vt:lpstr>
      <vt:lpstr>Suggestions page</vt:lpstr>
      <vt:lpstr>Top lawyers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LAW SYSTEM</dc:title>
  <dc:creator>Shiva Shukla</dc:creator>
  <cp:lastModifiedBy>Shiva Shukla</cp:lastModifiedBy>
  <cp:revision>44</cp:revision>
  <dcterms:created xsi:type="dcterms:W3CDTF">2017-08-15T18:25:33Z</dcterms:created>
  <dcterms:modified xsi:type="dcterms:W3CDTF">2022-04-30T01:18:50Z</dcterms:modified>
</cp:coreProperties>
</file>

<file path=docProps/thumbnail.jpeg>
</file>